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0"/>
  </p:notesMasterIdLst>
  <p:sldIdLst>
    <p:sldId id="256" r:id="rId2"/>
    <p:sldId id="257" r:id="rId3"/>
    <p:sldId id="288" r:id="rId4"/>
    <p:sldId id="260" r:id="rId5"/>
    <p:sldId id="261" r:id="rId6"/>
    <p:sldId id="262" r:id="rId7"/>
    <p:sldId id="263" r:id="rId8"/>
    <p:sldId id="264" r:id="rId9"/>
    <p:sldId id="268" r:id="rId10"/>
    <p:sldId id="269" r:id="rId11"/>
    <p:sldId id="289" r:id="rId12"/>
    <p:sldId id="270" r:id="rId13"/>
    <p:sldId id="271" r:id="rId14"/>
    <p:sldId id="272" r:id="rId15"/>
    <p:sldId id="273" r:id="rId16"/>
    <p:sldId id="274" r:id="rId17"/>
    <p:sldId id="290" r:id="rId18"/>
    <p:sldId id="29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19" autoAdjust="0"/>
    <p:restoredTop sz="86477" autoAdjust="0"/>
  </p:normalViewPr>
  <p:slideViewPr>
    <p:cSldViewPr>
      <p:cViewPr varScale="1">
        <p:scale>
          <a:sx n="74" d="100"/>
          <a:sy n="74" d="100"/>
        </p:scale>
        <p:origin x="1470" y="72"/>
      </p:cViewPr>
      <p:guideLst>
        <p:guide orient="horz" pos="2160"/>
        <p:guide pos="2880"/>
      </p:guideLst>
    </p:cSldViewPr>
  </p:slideViewPr>
  <p:outlineViewPr>
    <p:cViewPr>
      <p:scale>
        <a:sx n="33" d="100"/>
        <a:sy n="33" d="100"/>
      </p:scale>
      <p:origin x="240" y="0"/>
    </p:cViewPr>
  </p:outlineViewPr>
  <p:notesTextViewPr>
    <p:cViewPr>
      <p:scale>
        <a:sx n="1" d="1"/>
        <a:sy n="1" d="1"/>
      </p:scale>
      <p:origin x="0" y="0"/>
    </p:cViewPr>
  </p:notesTextViewPr>
  <p:sorterViewPr>
    <p:cViewPr>
      <p:scale>
        <a:sx n="100" d="100"/>
        <a:sy n="100" d="100"/>
      </p:scale>
      <p:origin x="0" y="588"/>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C65A2C-B2BF-4112-A2BA-52B274E9A243}" type="datetimeFigureOut">
              <a:rPr lang="en-US" smtClean="0"/>
              <a:t>01-Apr-20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8EB706-F075-45CE-B33F-A6552BC8B4FF}" type="slidenum">
              <a:rPr lang="en-US" smtClean="0"/>
              <a:t>‹#›</a:t>
            </a:fld>
            <a:endParaRPr lang="en-US"/>
          </a:p>
        </p:txBody>
      </p:sp>
    </p:spTree>
    <p:extLst>
      <p:ext uri="{BB962C8B-B14F-4D97-AF65-F5344CB8AC3E}">
        <p14:creationId xmlns:p14="http://schemas.microsoft.com/office/powerpoint/2010/main" val="4237395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2160041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1146237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2385687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274284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3373452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403118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3381100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126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2256092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1228382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176A13-C93B-40D5-9021-900F2A68C089}" type="datetimeFigureOut">
              <a:rPr lang="en-US" smtClean="0"/>
              <a:t>01-Apr-20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F529D-F032-4B42-B9AD-FF6E352054A3}" type="slidenum">
              <a:rPr lang="en-US" smtClean="0"/>
              <a:t>‹#›</a:t>
            </a:fld>
            <a:endParaRPr lang="en-US" dirty="0"/>
          </a:p>
        </p:txBody>
      </p:sp>
    </p:spTree>
    <p:extLst>
      <p:ext uri="{BB962C8B-B14F-4D97-AF65-F5344CB8AC3E}">
        <p14:creationId xmlns:p14="http://schemas.microsoft.com/office/powerpoint/2010/main" val="759977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76A13-C93B-40D5-9021-900F2A68C089}" type="datetimeFigureOut">
              <a:rPr lang="en-US" smtClean="0"/>
              <a:t>01-Apr-20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F529D-F032-4B42-B9AD-FF6E352054A3}" type="slidenum">
              <a:rPr lang="en-US" smtClean="0"/>
              <a:t>‹#›</a:t>
            </a:fld>
            <a:endParaRPr lang="en-US" dirty="0"/>
          </a:p>
        </p:txBody>
      </p:sp>
    </p:spTree>
    <p:extLst>
      <p:ext uri="{BB962C8B-B14F-4D97-AF65-F5344CB8AC3E}">
        <p14:creationId xmlns:p14="http://schemas.microsoft.com/office/powerpoint/2010/main" val="234561544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pubs.acs.org/action/doSearch?field1=Contrib&amp;text1=Paulo+T.+V.++Rosa" TargetMode="External"/><Relationship Id="rId2" Type="http://schemas.openxmlformats.org/officeDocument/2006/relationships/hyperlink" Target="https://pubs.acs.org/action/doSearch?field1=Contrib&amp;text1=Vera+M.++Rodrigues" TargetMode="External"/><Relationship Id="rId1" Type="http://schemas.openxmlformats.org/officeDocument/2006/relationships/slideLayout" Target="../slideLayouts/slideLayout2.xml"/><Relationship Id="rId6" Type="http://schemas.openxmlformats.org/officeDocument/2006/relationships/hyperlink" Target="https://pubs.acs.org/action/doSearch?field1=Contrib&amp;text1=M.+Angela+A.++Meireles" TargetMode="External"/><Relationship Id="rId5" Type="http://schemas.openxmlformats.org/officeDocument/2006/relationships/hyperlink" Target="https://pubs.acs.org/action/doSearch?field1=Contrib&amp;text1=Ademir+J.++Petenate" TargetMode="External"/><Relationship Id="rId4" Type="http://schemas.openxmlformats.org/officeDocument/2006/relationships/hyperlink" Target="https://pubs.acs.org/action/doSearch?field1=Contrib&amp;text1=Marcia+O.+M.++Marques"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scholar.google.com.pk/citations?user=ihHfSkUAAAAJ&amp;hl=en&amp;oi=sr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cholar.google.com.pk/citations?user=AnINey4AAAAJ&amp;hl=en&amp;oi=sra" TargetMode="External"/><Relationship Id="rId2" Type="http://schemas.openxmlformats.org/officeDocument/2006/relationships/hyperlink" Target="https://scholar.google.com.pk/citations?user=z8k6ZLgAAAAJ&amp;hl=en&amp;oi=sr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73356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Traditional uses</a:t>
            </a:r>
            <a:endParaRPr lang="en-US" dirty="0"/>
          </a:p>
        </p:txBody>
      </p:sp>
      <p:sp>
        <p:nvSpPr>
          <p:cNvPr id="2" name="Content Placeholder 1"/>
          <p:cNvSpPr>
            <a:spLocks noGrp="1"/>
          </p:cNvSpPr>
          <p:nvPr>
            <p:ph idx="1"/>
          </p:nvPr>
        </p:nvSpPr>
        <p:spPr>
          <a:xfrm>
            <a:off x="699247" y="1600201"/>
            <a:ext cx="7745505" cy="5181600"/>
          </a:xfrm>
        </p:spPr>
        <p:txBody>
          <a:bodyPr>
            <a:normAutofit fontScale="85000" lnSpcReduction="20000"/>
          </a:bodyPr>
          <a:lstStyle/>
          <a:p>
            <a:r>
              <a:rPr lang="en-US" dirty="0" smtClean="0"/>
              <a:t>Aniseed</a:t>
            </a:r>
            <a:r>
              <a:rPr lang="en-US" dirty="0"/>
              <a:t> is well known as a carminative and an expectorant</a:t>
            </a:r>
            <a:r>
              <a:rPr lang="en-US" dirty="0" smtClean="0"/>
              <a:t>.</a:t>
            </a:r>
          </a:p>
          <a:p>
            <a:r>
              <a:rPr lang="en-US" dirty="0"/>
              <a:t> Its ability to decrease bloating and settle the digestive tract still is used today, especially in pediatrics</a:t>
            </a:r>
            <a:r>
              <a:rPr lang="en-US" dirty="0" smtClean="0"/>
              <a:t>.</a:t>
            </a:r>
          </a:p>
          <a:p>
            <a:r>
              <a:rPr lang="en-US" dirty="0"/>
              <a:t>I</a:t>
            </a:r>
            <a:r>
              <a:rPr lang="en-US" dirty="0" smtClean="0"/>
              <a:t>t </a:t>
            </a:r>
            <a:r>
              <a:rPr lang="en-US" dirty="0"/>
              <a:t>is used as an antispasmodic and an antiseptic and for the treatment of cough, asthma, and bronchitis</a:t>
            </a:r>
            <a:r>
              <a:rPr lang="en-US" dirty="0" smtClean="0"/>
              <a:t>.</a:t>
            </a:r>
          </a:p>
          <a:p>
            <a:r>
              <a:rPr lang="en-US" dirty="0"/>
              <a:t>Anise seed is low in calories but contains a good amount of several important minerals, including iron, manganese and calcium</a:t>
            </a:r>
            <a:r>
              <a:rPr lang="en-US" dirty="0" smtClean="0"/>
              <a:t>.</a:t>
            </a:r>
          </a:p>
          <a:p>
            <a:r>
              <a:rPr lang="en-US" dirty="0"/>
              <a:t>Human and animal studies reveal that anise seed may help reduce symptoms of depression and may be as effective as some types of antidepressants.</a:t>
            </a:r>
          </a:p>
        </p:txBody>
      </p:sp>
    </p:spTree>
    <p:extLst>
      <p:ext uri="{BB962C8B-B14F-4D97-AF65-F5344CB8AC3E}">
        <p14:creationId xmlns:p14="http://schemas.microsoft.com/office/powerpoint/2010/main" val="503965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Traditional 	Use</a:t>
            </a:r>
            <a:endParaRPr lang="en-US" dirty="0"/>
          </a:p>
        </p:txBody>
      </p:sp>
      <p:sp>
        <p:nvSpPr>
          <p:cNvPr id="2" name="Content Placeholder 1"/>
          <p:cNvSpPr>
            <a:spLocks noGrp="1"/>
          </p:cNvSpPr>
          <p:nvPr>
            <p:ph idx="1"/>
          </p:nvPr>
        </p:nvSpPr>
        <p:spPr>
          <a:xfrm>
            <a:off x="699247" y="1600200"/>
            <a:ext cx="7745505" cy="4411215"/>
          </a:xfrm>
        </p:spPr>
        <p:txBody>
          <a:bodyPr>
            <a:normAutofit lnSpcReduction="10000"/>
          </a:bodyPr>
          <a:lstStyle/>
          <a:p>
            <a:r>
              <a:rPr lang="en-US" dirty="0"/>
              <a:t>A</a:t>
            </a:r>
            <a:r>
              <a:rPr lang="en-US" dirty="0" smtClean="0"/>
              <a:t>nise </a:t>
            </a:r>
            <a:r>
              <a:rPr lang="en-US" dirty="0"/>
              <a:t>seed reduced stomach acid secretion and protected against stomach ulcer formation in one animal study</a:t>
            </a:r>
            <a:r>
              <a:rPr lang="en-US" dirty="0" smtClean="0"/>
              <a:t>.</a:t>
            </a:r>
          </a:p>
          <a:p>
            <a:r>
              <a:rPr lang="en-US" dirty="0"/>
              <a:t>Anise seed and its compounds may reduce hot flashes and prevent bone loss, but more research is needed</a:t>
            </a:r>
            <a:r>
              <a:rPr lang="en-US" dirty="0" smtClean="0"/>
              <a:t>.</a:t>
            </a:r>
          </a:p>
          <a:p>
            <a:r>
              <a:rPr lang="en-US" dirty="0"/>
              <a:t>Animal studies show that anethole may lower blood sugar and improve the function of insulin-producing </a:t>
            </a:r>
            <a:r>
              <a:rPr lang="en-US" dirty="0" smtClean="0"/>
              <a:t>cells.</a:t>
            </a:r>
            <a:endParaRPr lang="en-US" dirty="0"/>
          </a:p>
        </p:txBody>
      </p:sp>
    </p:spTree>
    <p:extLst>
      <p:ext uri="{BB962C8B-B14F-4D97-AF65-F5344CB8AC3E}">
        <p14:creationId xmlns:p14="http://schemas.microsoft.com/office/powerpoint/2010/main" val="2079469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762000"/>
            <a:ext cx="8305800" cy="533400"/>
          </a:xfrm>
        </p:spPr>
        <p:txBody>
          <a:bodyPr>
            <a:noAutofit/>
          </a:bodyPr>
          <a:lstStyle/>
          <a:p>
            <a:r>
              <a:rPr lang="en-US" b="1" dirty="0" smtClean="0"/>
              <a:t>Development and research</a:t>
            </a:r>
            <a:endParaRPr lang="en-US" b="1" dirty="0"/>
          </a:p>
        </p:txBody>
      </p:sp>
      <p:sp>
        <p:nvSpPr>
          <p:cNvPr id="2" name="Content Placeholder 1"/>
          <p:cNvSpPr>
            <a:spLocks noGrp="1"/>
          </p:cNvSpPr>
          <p:nvPr>
            <p:ph idx="1"/>
          </p:nvPr>
        </p:nvSpPr>
        <p:spPr>
          <a:xfrm>
            <a:off x="762000" y="1524000"/>
            <a:ext cx="7745505" cy="5143053"/>
          </a:xfrm>
        </p:spPr>
        <p:txBody>
          <a:bodyPr>
            <a:normAutofit/>
          </a:bodyPr>
          <a:lstStyle/>
          <a:p>
            <a:pPr marL="0" indent="0" algn="just">
              <a:buNone/>
            </a:pPr>
            <a:r>
              <a:rPr lang="en-US" b="1" dirty="0" smtClean="0"/>
              <a:t>  1 -</a:t>
            </a:r>
            <a:r>
              <a:rPr lang="en-US" sz="2800" b="1" dirty="0" smtClean="0"/>
              <a:t>BACTERICIDAL </a:t>
            </a:r>
            <a:r>
              <a:rPr lang="en-US" sz="2800" b="1" dirty="0"/>
              <a:t>ACTIVITY OF BLACK PEPPER, BAY LEAF, ANISEED AND CORIANDER AGAINST ORAL </a:t>
            </a:r>
            <a:r>
              <a:rPr lang="en-US" sz="2800" b="1" dirty="0" smtClean="0"/>
              <a:t>ISOLATES</a:t>
            </a:r>
            <a:endParaRPr lang="en-US" sz="2800" dirty="0" smtClean="0"/>
          </a:p>
          <a:p>
            <a:pPr marL="0" indent="0" algn="just">
              <a:buNone/>
            </a:pPr>
            <a:r>
              <a:rPr lang="en-US" sz="1800" b="1" dirty="0">
                <a:latin typeface="Times New Roman" pitchFamily="18" charset="0"/>
                <a:cs typeface="Times New Roman" pitchFamily="18" charset="0"/>
              </a:rPr>
              <a:t> </a:t>
            </a:r>
            <a:r>
              <a:rPr lang="en-US" sz="1800" b="1"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Present investigation focused on antibacterial potential of aqueous decoction of black pepper ,</a:t>
            </a:r>
            <a:r>
              <a:rPr lang="en-US" sz="1800" dirty="0" smtClean="0">
                <a:latin typeface="Times New Roman" pitchFamily="18" charset="0"/>
                <a:cs typeface="Times New Roman" pitchFamily="18" charset="0"/>
              </a:rPr>
              <a:t>bay </a:t>
            </a:r>
            <a:r>
              <a:rPr lang="en-US" sz="1800" dirty="0">
                <a:latin typeface="Times New Roman" pitchFamily="18" charset="0"/>
                <a:cs typeface="Times New Roman" pitchFamily="18" charset="0"/>
              </a:rPr>
              <a:t>leaf </a:t>
            </a:r>
            <a:r>
              <a:rPr lang="en-US" sz="1800" dirty="0" smtClean="0">
                <a:latin typeface="Times New Roman" pitchFamily="18" charset="0"/>
                <a:cs typeface="Times New Roman" pitchFamily="18" charset="0"/>
              </a:rPr>
              <a:t>, aniseed and </a:t>
            </a:r>
            <a:r>
              <a:rPr lang="en-US" sz="1800" dirty="0">
                <a:latin typeface="Times New Roman" pitchFamily="18" charset="0"/>
                <a:cs typeface="Times New Roman" pitchFamily="18" charset="0"/>
              </a:rPr>
              <a:t>coriander </a:t>
            </a:r>
            <a:r>
              <a:rPr lang="en-US" sz="1800" dirty="0" smtClean="0">
                <a:latin typeface="Times New Roman" pitchFamily="18" charset="0"/>
                <a:cs typeface="Times New Roman" pitchFamily="18" charset="0"/>
              </a:rPr>
              <a:t>against </a:t>
            </a:r>
            <a:r>
              <a:rPr lang="en-US" sz="1800" dirty="0">
                <a:latin typeface="Times New Roman" pitchFamily="18" charset="0"/>
                <a:cs typeface="Times New Roman" pitchFamily="18" charset="0"/>
              </a:rPr>
              <a:t>176 bacterial isolates belonging to 12 different genera of bacterial population isolated from oral cavity of 200 individuals. The disc diffusion technique was employed. Overall aqueous decoction of black pepper was the most bacterial-toxic exhibited 75% antibacterial activity as compared to aqueous decoction of bay leaf (53.4%) and aqueous decoction of aniseed (18.1%), at the concentration of </a:t>
            </a:r>
            <a:r>
              <a:rPr lang="en-US" sz="1800" dirty="0" smtClean="0">
                <a:latin typeface="Times New Roman" pitchFamily="18" charset="0"/>
                <a:cs typeface="Times New Roman" pitchFamily="18" charset="0"/>
              </a:rPr>
              <a:t>10µl/disc.</a:t>
            </a:r>
          </a:p>
          <a:p>
            <a:pPr marL="0" indent="0" algn="just">
              <a:buNone/>
            </a:pPr>
            <a:r>
              <a:rPr lang="en-US" sz="1600" i="1" dirty="0">
                <a:solidFill>
                  <a:schemeClr val="accent5"/>
                </a:solidFill>
                <a:latin typeface="Times New Roman" pitchFamily="18" charset="0"/>
                <a:cs typeface="Times New Roman" pitchFamily="18" charset="0"/>
              </a:rPr>
              <a:t>NAZIA MASOOD AHMED CHAUDHRY AND PERWEEN TARIQ BACTERICIDAL ACTIVITY OF BLACK PEPPER, BAY LEAF, ANISEED AND CORIANDER AGAINST ORAL ISOLATES </a:t>
            </a:r>
            <a:r>
              <a:rPr lang="en-US" sz="1600" i="1" dirty="0" smtClean="0">
                <a:solidFill>
                  <a:schemeClr val="accent5"/>
                </a:solidFill>
                <a:latin typeface="Times New Roman" pitchFamily="18" charset="0"/>
                <a:cs typeface="Times New Roman" pitchFamily="18" charset="0"/>
              </a:rPr>
              <a:t> </a:t>
            </a:r>
          </a:p>
          <a:p>
            <a:pPr marL="0" indent="0">
              <a:buNone/>
            </a:pPr>
            <a:endParaRPr lang="en-US" sz="1800" b="1" dirty="0">
              <a:latin typeface="Times New Roman" pitchFamily="18" charset="0"/>
              <a:cs typeface="Times New Roman" pitchFamily="18" charset="0"/>
            </a:endParaRPr>
          </a:p>
        </p:txBody>
      </p:sp>
    </p:spTree>
    <p:extLst>
      <p:ext uri="{BB962C8B-B14F-4D97-AF65-F5344CB8AC3E}">
        <p14:creationId xmlns:p14="http://schemas.microsoft.com/office/powerpoint/2010/main" val="33381634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8100"/>
            <a:ext cx="7756263" cy="1054250"/>
          </a:xfrm>
        </p:spPr>
        <p:txBody>
          <a:bodyPr>
            <a:normAutofit fontScale="90000"/>
          </a:bodyPr>
          <a:lstStyle/>
          <a:p>
            <a:r>
              <a:rPr lang="en-US" sz="2800" b="1" dirty="0" smtClean="0"/>
              <a:t/>
            </a:r>
            <a:br>
              <a:rPr lang="en-US" sz="2800" b="1" dirty="0" smtClean="0"/>
            </a:br>
            <a:r>
              <a:rPr lang="en-US" sz="2800" b="1" dirty="0"/>
              <a:t/>
            </a:r>
            <a:br>
              <a:rPr lang="en-US" sz="2800" b="1" dirty="0"/>
            </a:br>
            <a:r>
              <a:rPr lang="en-US" sz="2800" b="1" dirty="0" smtClean="0"/>
              <a:t/>
            </a:r>
            <a:br>
              <a:rPr lang="en-US" sz="2800" b="1" dirty="0" smtClean="0"/>
            </a:br>
            <a:r>
              <a:rPr lang="en-US" sz="2800" b="1" dirty="0"/>
              <a:t/>
            </a:r>
            <a:br>
              <a:rPr lang="en-US" sz="2800" b="1" dirty="0"/>
            </a:br>
            <a:r>
              <a:rPr lang="en-US" sz="2800" b="1" dirty="0" smtClean="0"/>
              <a:t>2- Supercritical </a:t>
            </a:r>
            <a:r>
              <a:rPr lang="en-US" sz="2800" b="1" dirty="0"/>
              <a:t>Extraction of Essential Oil from Aniseed </a:t>
            </a:r>
            <a:r>
              <a:rPr lang="en-US" sz="2800" b="1" dirty="0" smtClean="0"/>
              <a:t>Using </a:t>
            </a:r>
            <a:r>
              <a:rPr lang="en-US" sz="2800" b="1" dirty="0"/>
              <a:t>CO</a:t>
            </a:r>
            <a:r>
              <a:rPr lang="en-US" sz="2800" b="1" baseline="-25000" dirty="0"/>
              <a:t>2</a:t>
            </a:r>
            <a:r>
              <a:rPr lang="en-US" sz="2800" b="1" dirty="0"/>
              <a:t>:  Solubility, Kinetics, and Composition Data</a:t>
            </a:r>
            <a:r>
              <a:rPr lang="en-US" b="1" dirty="0"/>
              <a:t/>
            </a:r>
            <a:br>
              <a:rPr lang="en-US" b="1" dirty="0"/>
            </a:br>
            <a:r>
              <a:rPr lang="en-US" sz="2400" dirty="0" smtClean="0"/>
              <a:t>.</a:t>
            </a:r>
            <a:r>
              <a:rPr lang="en-US" dirty="0"/>
              <a:t> </a:t>
            </a:r>
          </a:p>
        </p:txBody>
      </p:sp>
      <p:sp>
        <p:nvSpPr>
          <p:cNvPr id="2" name="Content Placeholder 1"/>
          <p:cNvSpPr>
            <a:spLocks noGrp="1"/>
          </p:cNvSpPr>
          <p:nvPr>
            <p:ph idx="1"/>
          </p:nvPr>
        </p:nvSpPr>
        <p:spPr>
          <a:xfrm>
            <a:off x="699247" y="1905001"/>
            <a:ext cx="7745505" cy="4221162"/>
          </a:xfrm>
        </p:spPr>
        <p:txBody>
          <a:bodyPr>
            <a:normAutofit/>
          </a:bodyPr>
          <a:lstStyle/>
          <a:p>
            <a:pPr marL="0" indent="0" algn="just">
              <a:buNone/>
            </a:pPr>
            <a:r>
              <a:rPr lang="en-US" sz="1800" dirty="0" smtClean="0">
                <a:latin typeface="Times New Roman" pitchFamily="18" charset="0"/>
                <a:cs typeface="Times New Roman" pitchFamily="18" charset="0"/>
              </a:rPr>
              <a:t>Supercritical </a:t>
            </a:r>
            <a:r>
              <a:rPr lang="en-US" sz="1800" dirty="0">
                <a:latin typeface="Times New Roman" pitchFamily="18" charset="0"/>
                <a:cs typeface="Times New Roman" pitchFamily="18" charset="0"/>
              </a:rPr>
              <a:t>fluid extraction (SFE) from aniseed </a:t>
            </a:r>
            <a:r>
              <a:rPr lang="en-US" sz="1800" dirty="0" smtClean="0">
                <a:latin typeface="Times New Roman" pitchFamily="18" charset="0"/>
                <a:cs typeface="Times New Roman" pitchFamily="18" charset="0"/>
              </a:rPr>
              <a:t>using carbon </a:t>
            </a:r>
            <a:r>
              <a:rPr lang="en-US" sz="1800" dirty="0">
                <a:latin typeface="Times New Roman" pitchFamily="18" charset="0"/>
                <a:cs typeface="Times New Roman" pitchFamily="18" charset="0"/>
              </a:rPr>
              <a:t>dioxide was performed at 30 °C and pressures of 80−180 bar. The chemical composition of the SFE extract was determined by GC-MS; the quantitative analysis was done by GC-FID and TLC. The total amount of extractable substances or global yield (mass of extract/mass of feed) for the SFE process varied from 3.13 to 10.67% (mass). The solubilities of the anise essential oil in CO</a:t>
            </a:r>
            <a:r>
              <a:rPr lang="en-US" sz="1800" baseline="-25000" dirty="0">
                <a:latin typeface="Times New Roman" pitchFamily="18" charset="0"/>
                <a:cs typeface="Times New Roman" pitchFamily="18" charset="0"/>
              </a:rPr>
              <a:t>2</a:t>
            </a:r>
            <a:r>
              <a:rPr lang="en-US" sz="1800" dirty="0">
                <a:latin typeface="Times New Roman" pitchFamily="18" charset="0"/>
                <a:cs typeface="Times New Roman" pitchFamily="18" charset="0"/>
              </a:rPr>
              <a:t> were 0.0110, 0.0277, 0.0143, and 0.0182 kg of solute/kg of CO</a:t>
            </a:r>
            <a:r>
              <a:rPr lang="en-US" sz="1800" baseline="-25000" dirty="0">
                <a:latin typeface="Times New Roman" pitchFamily="18" charset="0"/>
                <a:cs typeface="Times New Roman" pitchFamily="18" charset="0"/>
              </a:rPr>
              <a:t>2</a:t>
            </a:r>
            <a:r>
              <a:rPr lang="en-US" sz="1800" dirty="0">
                <a:latin typeface="Times New Roman" pitchFamily="18" charset="0"/>
                <a:cs typeface="Times New Roman" pitchFamily="18" charset="0"/>
              </a:rPr>
              <a:t> at 80, 100, 140, and 180 bar, </a:t>
            </a:r>
            <a:r>
              <a:rPr lang="en-US" sz="1800" dirty="0" smtClean="0">
                <a:latin typeface="Times New Roman" pitchFamily="18" charset="0"/>
                <a:cs typeface="Times New Roman" pitchFamily="18" charset="0"/>
              </a:rPr>
              <a:t>respectively</a:t>
            </a:r>
          </a:p>
          <a:p>
            <a:pPr marL="0" indent="0">
              <a:buNone/>
            </a:pPr>
            <a:r>
              <a:rPr lang="pt-BR" sz="1800" dirty="0">
                <a:solidFill>
                  <a:schemeClr val="accent2"/>
                </a:solidFill>
                <a:latin typeface="Times New Roman" pitchFamily="18" charset="0"/>
                <a:cs typeface="Times New Roman" pitchFamily="18" charset="0"/>
                <a:hlinkClick r:id="rId2"/>
              </a:rPr>
              <a:t>Vera M. </a:t>
            </a:r>
            <a:r>
              <a:rPr lang="pt-BR" sz="1800" dirty="0" smtClean="0">
                <a:solidFill>
                  <a:schemeClr val="accent2"/>
                </a:solidFill>
                <a:latin typeface="Times New Roman" pitchFamily="18" charset="0"/>
                <a:cs typeface="Times New Roman" pitchFamily="18" charset="0"/>
                <a:hlinkClick r:id="rId2"/>
              </a:rPr>
              <a:t>Rodrigues</a:t>
            </a:r>
            <a:r>
              <a:rPr lang="pt-BR" sz="1800" dirty="0">
                <a:solidFill>
                  <a:schemeClr val="accent2"/>
                </a:solidFill>
                <a:latin typeface="Times New Roman" pitchFamily="18" charset="0"/>
                <a:cs typeface="Times New Roman" pitchFamily="18" charset="0"/>
              </a:rPr>
              <a:t>,</a:t>
            </a:r>
            <a:r>
              <a:rPr lang="pt-BR" sz="1800" dirty="0" smtClean="0">
                <a:solidFill>
                  <a:schemeClr val="accent2"/>
                </a:solidFill>
                <a:latin typeface="Times New Roman" pitchFamily="18" charset="0"/>
                <a:cs typeface="Times New Roman" pitchFamily="18" charset="0"/>
                <a:hlinkClick r:id="rId3"/>
              </a:rPr>
              <a:t>Paulo </a:t>
            </a:r>
            <a:r>
              <a:rPr lang="pt-BR" sz="1800" dirty="0">
                <a:solidFill>
                  <a:schemeClr val="accent2"/>
                </a:solidFill>
                <a:latin typeface="Times New Roman" pitchFamily="18" charset="0"/>
                <a:cs typeface="Times New Roman" pitchFamily="18" charset="0"/>
                <a:hlinkClick r:id="rId3"/>
              </a:rPr>
              <a:t>T. V. </a:t>
            </a:r>
            <a:r>
              <a:rPr lang="pt-BR" sz="1800" dirty="0" smtClean="0">
                <a:solidFill>
                  <a:schemeClr val="accent2"/>
                </a:solidFill>
                <a:latin typeface="Times New Roman" pitchFamily="18" charset="0"/>
                <a:cs typeface="Times New Roman" pitchFamily="18" charset="0"/>
                <a:hlinkClick r:id="rId3"/>
              </a:rPr>
              <a:t>Rosa</a:t>
            </a:r>
            <a:r>
              <a:rPr lang="pt-BR" sz="1800" dirty="0">
                <a:solidFill>
                  <a:schemeClr val="accent2"/>
                </a:solidFill>
                <a:latin typeface="Times New Roman" pitchFamily="18" charset="0"/>
                <a:cs typeface="Times New Roman" pitchFamily="18" charset="0"/>
              </a:rPr>
              <a:t>,</a:t>
            </a:r>
            <a:r>
              <a:rPr lang="pt-BR" sz="1800" dirty="0" smtClean="0">
                <a:solidFill>
                  <a:schemeClr val="accent2"/>
                </a:solidFill>
                <a:latin typeface="Times New Roman" pitchFamily="18" charset="0"/>
                <a:cs typeface="Times New Roman" pitchFamily="18" charset="0"/>
                <a:hlinkClick r:id="rId4"/>
              </a:rPr>
              <a:t>Marcia </a:t>
            </a:r>
            <a:r>
              <a:rPr lang="pt-BR" sz="1800" dirty="0">
                <a:solidFill>
                  <a:schemeClr val="accent2"/>
                </a:solidFill>
                <a:latin typeface="Times New Roman" pitchFamily="18" charset="0"/>
                <a:cs typeface="Times New Roman" pitchFamily="18" charset="0"/>
                <a:hlinkClick r:id="rId4"/>
              </a:rPr>
              <a:t>O. M. </a:t>
            </a:r>
            <a:r>
              <a:rPr lang="pt-BR" sz="1800" dirty="0" smtClean="0">
                <a:solidFill>
                  <a:schemeClr val="accent2"/>
                </a:solidFill>
                <a:latin typeface="Times New Roman" pitchFamily="18" charset="0"/>
                <a:cs typeface="Times New Roman" pitchFamily="18" charset="0"/>
                <a:hlinkClick r:id="rId4"/>
              </a:rPr>
              <a:t>Marques</a:t>
            </a:r>
            <a:r>
              <a:rPr lang="pt-BR" sz="1800" dirty="0">
                <a:solidFill>
                  <a:schemeClr val="accent2"/>
                </a:solidFill>
                <a:latin typeface="Times New Roman" pitchFamily="18" charset="0"/>
                <a:cs typeface="Times New Roman" pitchFamily="18" charset="0"/>
              </a:rPr>
              <a:t>,</a:t>
            </a:r>
            <a:r>
              <a:rPr lang="pt-BR" sz="1800" dirty="0" smtClean="0">
                <a:solidFill>
                  <a:schemeClr val="accent2"/>
                </a:solidFill>
                <a:latin typeface="Times New Roman" pitchFamily="18" charset="0"/>
                <a:cs typeface="Times New Roman" pitchFamily="18" charset="0"/>
                <a:hlinkClick r:id="rId5"/>
              </a:rPr>
              <a:t>Ademir </a:t>
            </a:r>
            <a:r>
              <a:rPr lang="pt-BR" sz="1800" dirty="0">
                <a:solidFill>
                  <a:schemeClr val="accent2"/>
                </a:solidFill>
                <a:latin typeface="Times New Roman" pitchFamily="18" charset="0"/>
                <a:cs typeface="Times New Roman" pitchFamily="18" charset="0"/>
                <a:hlinkClick r:id="rId5"/>
              </a:rPr>
              <a:t>J. </a:t>
            </a:r>
            <a:r>
              <a:rPr lang="pt-BR" sz="1800" dirty="0" smtClean="0">
                <a:solidFill>
                  <a:schemeClr val="accent2"/>
                </a:solidFill>
                <a:latin typeface="Times New Roman" pitchFamily="18" charset="0"/>
                <a:cs typeface="Times New Roman" pitchFamily="18" charset="0"/>
                <a:hlinkClick r:id="rId5"/>
              </a:rPr>
              <a:t>Petenate</a:t>
            </a:r>
            <a:r>
              <a:rPr lang="pt-BR" sz="1800" dirty="0">
                <a:solidFill>
                  <a:schemeClr val="accent2"/>
                </a:solidFill>
                <a:latin typeface="Times New Roman" pitchFamily="18" charset="0"/>
                <a:cs typeface="Times New Roman" pitchFamily="18" charset="0"/>
              </a:rPr>
              <a:t>,</a:t>
            </a:r>
            <a:r>
              <a:rPr lang="pt-BR" sz="1800" dirty="0" smtClean="0">
                <a:solidFill>
                  <a:schemeClr val="accent2"/>
                </a:solidFill>
                <a:latin typeface="Times New Roman" pitchFamily="18" charset="0"/>
                <a:cs typeface="Times New Roman" pitchFamily="18" charset="0"/>
                <a:hlinkClick r:id="rId6"/>
              </a:rPr>
              <a:t>M</a:t>
            </a:r>
            <a:r>
              <a:rPr lang="pt-BR" sz="1800" dirty="0">
                <a:solidFill>
                  <a:schemeClr val="accent2"/>
                </a:solidFill>
                <a:latin typeface="Times New Roman" pitchFamily="18" charset="0"/>
                <a:cs typeface="Times New Roman" pitchFamily="18" charset="0"/>
                <a:hlinkClick r:id="rId6"/>
              </a:rPr>
              <a:t>. Angela A. </a:t>
            </a:r>
            <a:r>
              <a:rPr lang="pt-BR" sz="1800" dirty="0" smtClean="0">
                <a:solidFill>
                  <a:schemeClr val="accent2"/>
                </a:solidFill>
                <a:latin typeface="Times New Roman" pitchFamily="18" charset="0"/>
                <a:cs typeface="Times New Roman" pitchFamily="18" charset="0"/>
                <a:hlinkClick r:id="rId6"/>
              </a:rPr>
              <a:t>Meireles</a:t>
            </a:r>
            <a:r>
              <a:rPr lang="pt-BR" sz="1800" dirty="0" smtClean="0">
                <a:solidFill>
                  <a:schemeClr val="accent2"/>
                </a:solidFill>
                <a:latin typeface="Times New Roman" pitchFamily="18" charset="0"/>
                <a:cs typeface="Times New Roman" pitchFamily="18" charset="0"/>
              </a:rPr>
              <a:t>,</a:t>
            </a:r>
            <a:r>
              <a:rPr lang="en-US" sz="1800" b="1" dirty="0">
                <a:solidFill>
                  <a:schemeClr val="accent2"/>
                </a:solidFill>
                <a:latin typeface="Times New Roman" pitchFamily="18" charset="0"/>
                <a:cs typeface="Times New Roman" pitchFamily="18" charset="0"/>
              </a:rPr>
              <a:t> Supercritical Extraction of Essential Oil from Aniseed (</a:t>
            </a:r>
            <a:r>
              <a:rPr lang="en-US" sz="1800" b="1" i="1" dirty="0" err="1">
                <a:solidFill>
                  <a:schemeClr val="accent2"/>
                </a:solidFill>
                <a:latin typeface="Times New Roman" pitchFamily="18" charset="0"/>
                <a:cs typeface="Times New Roman" pitchFamily="18" charset="0"/>
              </a:rPr>
              <a:t>Pimpinella</a:t>
            </a:r>
            <a:r>
              <a:rPr lang="en-US" sz="1800" b="1" i="1" dirty="0">
                <a:solidFill>
                  <a:schemeClr val="accent2"/>
                </a:solidFill>
                <a:latin typeface="Times New Roman" pitchFamily="18" charset="0"/>
                <a:cs typeface="Times New Roman" pitchFamily="18" charset="0"/>
              </a:rPr>
              <a:t> </a:t>
            </a:r>
            <a:r>
              <a:rPr lang="en-US" sz="1800" b="1" i="1" dirty="0" err="1">
                <a:solidFill>
                  <a:schemeClr val="accent2"/>
                </a:solidFill>
                <a:latin typeface="Times New Roman" pitchFamily="18" charset="0"/>
                <a:cs typeface="Times New Roman" pitchFamily="18" charset="0"/>
              </a:rPr>
              <a:t>anisum</a:t>
            </a:r>
            <a:r>
              <a:rPr lang="en-US" sz="1800" b="1" dirty="0">
                <a:solidFill>
                  <a:schemeClr val="accent2"/>
                </a:solidFill>
                <a:latin typeface="Times New Roman" pitchFamily="18" charset="0"/>
                <a:cs typeface="Times New Roman" pitchFamily="18" charset="0"/>
              </a:rPr>
              <a:t> L) Using CO</a:t>
            </a:r>
            <a:r>
              <a:rPr lang="en-US" sz="1800" b="1" baseline="-25000" dirty="0">
                <a:solidFill>
                  <a:schemeClr val="accent2"/>
                </a:solidFill>
                <a:latin typeface="Times New Roman" pitchFamily="18" charset="0"/>
                <a:cs typeface="Times New Roman" pitchFamily="18" charset="0"/>
              </a:rPr>
              <a:t>2</a:t>
            </a:r>
            <a:r>
              <a:rPr lang="en-US" sz="1800" b="1" dirty="0">
                <a:solidFill>
                  <a:schemeClr val="accent2"/>
                </a:solidFill>
                <a:latin typeface="Times New Roman" pitchFamily="18" charset="0"/>
                <a:cs typeface="Times New Roman" pitchFamily="18" charset="0"/>
              </a:rPr>
              <a:t>:  Solubility, Kinetics, and Composition </a:t>
            </a:r>
            <a:r>
              <a:rPr lang="en-US" sz="1800" b="1" dirty="0" smtClean="0">
                <a:solidFill>
                  <a:schemeClr val="accent2"/>
                </a:solidFill>
                <a:latin typeface="Times New Roman" pitchFamily="18" charset="0"/>
                <a:cs typeface="Times New Roman" pitchFamily="18" charset="0"/>
              </a:rPr>
              <a:t>Data,</a:t>
            </a:r>
            <a:r>
              <a:rPr lang="en-US" sz="1800" i="1" dirty="0"/>
              <a:t> </a:t>
            </a:r>
            <a:r>
              <a:rPr lang="en-US" sz="1800" i="1" dirty="0">
                <a:solidFill>
                  <a:schemeClr val="accent2"/>
                </a:solidFill>
                <a:latin typeface="Times New Roman" pitchFamily="18" charset="0"/>
                <a:cs typeface="Times New Roman" pitchFamily="18" charset="0"/>
              </a:rPr>
              <a:t>J. Agric. Food Chem.</a:t>
            </a:r>
            <a:r>
              <a:rPr lang="en-US" sz="1800" dirty="0">
                <a:solidFill>
                  <a:schemeClr val="accent2"/>
                </a:solidFill>
                <a:latin typeface="Times New Roman" pitchFamily="18" charset="0"/>
                <a:cs typeface="Times New Roman" pitchFamily="18" charset="0"/>
              </a:rPr>
              <a:t> 2003, 51, 6, 1518-1523</a:t>
            </a:r>
            <a:endParaRPr lang="en-US" sz="1800" b="1" dirty="0">
              <a:solidFill>
                <a:schemeClr val="accent2"/>
              </a:solidFill>
              <a:latin typeface="Times New Roman" pitchFamily="18" charset="0"/>
              <a:cs typeface="Times New Roman" pitchFamily="18" charset="0"/>
            </a:endParaRPr>
          </a:p>
          <a:p>
            <a:pPr marL="0" indent="0">
              <a:buNone/>
            </a:pPr>
            <a:endParaRPr lang="pt-BR" sz="1800" dirty="0"/>
          </a:p>
          <a:p>
            <a:pPr marL="0" indent="0" algn="just">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1225044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400" b="1" dirty="0" smtClean="0"/>
              <a:t> 3- The </a:t>
            </a:r>
            <a:r>
              <a:rPr lang="en-US" sz="2400" b="1" dirty="0"/>
              <a:t>ANISEED database: Digital representation, formalization, and elucidation of a chordate developmental program</a:t>
            </a:r>
          </a:p>
        </p:txBody>
      </p:sp>
      <p:sp>
        <p:nvSpPr>
          <p:cNvPr id="2" name="Content Placeholder 1"/>
          <p:cNvSpPr>
            <a:spLocks noGrp="1"/>
          </p:cNvSpPr>
          <p:nvPr>
            <p:ph idx="1"/>
          </p:nvPr>
        </p:nvSpPr>
        <p:spPr>
          <a:xfrm>
            <a:off x="699247" y="1524000"/>
            <a:ext cx="7745505" cy="5105401"/>
          </a:xfrm>
        </p:spPr>
        <p:txBody>
          <a:bodyPr>
            <a:normAutofit/>
          </a:bodyPr>
          <a:lstStyle/>
          <a:p>
            <a:pPr algn="just"/>
            <a:r>
              <a:rPr lang="en-US" sz="1600" dirty="0">
                <a:latin typeface="Times New Roman" pitchFamily="18" charset="0"/>
                <a:cs typeface="Times New Roman" pitchFamily="18" charset="0"/>
              </a:rPr>
              <a:t>W</a:t>
            </a:r>
            <a:r>
              <a:rPr lang="en-US" sz="1600" dirty="0" smtClean="0">
                <a:latin typeface="Times New Roman" pitchFamily="18" charset="0"/>
                <a:cs typeface="Times New Roman" pitchFamily="18" charset="0"/>
              </a:rPr>
              <a:t>e </a:t>
            </a:r>
            <a:r>
              <a:rPr lang="en-US" sz="1600" dirty="0">
                <a:latin typeface="Times New Roman" pitchFamily="18" charset="0"/>
                <a:cs typeface="Times New Roman" pitchFamily="18" charset="0"/>
              </a:rPr>
              <a:t>present a novel, generic digital system, A</a:t>
            </a:r>
            <a:r>
              <a:rPr lang="en-US" sz="1600" dirty="0" smtClean="0">
                <a:latin typeface="Times New Roman" pitchFamily="18" charset="0"/>
                <a:cs typeface="Times New Roman" pitchFamily="18" charset="0"/>
              </a:rPr>
              <a:t>NISEED</a:t>
            </a:r>
            <a:r>
              <a:rPr lang="en-US" sz="1600" dirty="0">
                <a:latin typeface="Times New Roman" pitchFamily="18" charset="0"/>
                <a:cs typeface="Times New Roman" pitchFamily="18" charset="0"/>
              </a:rPr>
              <a:t>, and its implementation, ANISEED, to ascidians, which are invertebrate chordates suitable for developmental systems biology approaches. ANISEED hosts an unprecedented combination of anatomical and molecular data on ascidian development. This includes the first detailed anatomical ontologies for these embryos, and quantitative geometrical descriptions of developing cells obtained from reconstructed three-dimensional (3D) embryos up to the gastrula stages. Fully annotated gene model sets are linked to 30,000 high-resolution spatial gene expression patterns in wild-type and experimentally manipulated conditions and to 528 experimentally validated </a:t>
            </a:r>
            <a:r>
              <a:rPr lang="en-US" sz="1600" dirty="0" err="1">
                <a:latin typeface="Times New Roman" pitchFamily="18" charset="0"/>
                <a:cs typeface="Times New Roman" pitchFamily="18" charset="0"/>
              </a:rPr>
              <a:t>cis</a:t>
            </a:r>
            <a:r>
              <a:rPr lang="en-US" sz="1600" dirty="0">
                <a:latin typeface="Times New Roman" pitchFamily="18" charset="0"/>
                <a:cs typeface="Times New Roman" pitchFamily="18" charset="0"/>
              </a:rPr>
              <a:t>-regulatory regions imported from specialized databases or extracted from 160 literature articles. This highly structured data set can be explored via a Developmental Browser, a Genome Browser, and a 3D Virtual Embryo module. We show how integration of heterogeneous data in ANISEED can provide a system-level understanding of the developmental program through the automatic inference of gene regulatory interactions, the identification of inducing signals, and the discovery and explanation of novel asymmetric </a:t>
            </a:r>
            <a:r>
              <a:rPr lang="en-US" sz="1600" dirty="0" smtClean="0">
                <a:latin typeface="Times New Roman" pitchFamily="18" charset="0"/>
                <a:cs typeface="Times New Roman" pitchFamily="18" charset="0"/>
              </a:rPr>
              <a:t>divisions</a:t>
            </a:r>
          </a:p>
          <a:p>
            <a:pPr algn="just"/>
            <a:r>
              <a:rPr lang="en-US" sz="1600" dirty="0">
                <a:solidFill>
                  <a:schemeClr val="accent2"/>
                </a:solidFill>
                <a:latin typeface="Times New Roman" pitchFamily="18" charset="0"/>
                <a:cs typeface="Times New Roman" pitchFamily="18" charset="0"/>
              </a:rPr>
              <a:t>O </a:t>
            </a:r>
            <a:r>
              <a:rPr lang="en-US" sz="1600" dirty="0" err="1">
                <a:solidFill>
                  <a:schemeClr val="accent2"/>
                </a:solidFill>
                <a:latin typeface="Times New Roman" pitchFamily="18" charset="0"/>
                <a:cs typeface="Times New Roman" pitchFamily="18" charset="0"/>
              </a:rPr>
              <a:t>Tassy</a:t>
            </a:r>
            <a:r>
              <a:rPr lang="en-US" sz="1600" dirty="0">
                <a:solidFill>
                  <a:schemeClr val="accent2"/>
                </a:solidFill>
                <a:latin typeface="Times New Roman" pitchFamily="18" charset="0"/>
                <a:cs typeface="Times New Roman" pitchFamily="18" charset="0"/>
              </a:rPr>
              <a:t>, D </a:t>
            </a:r>
            <a:r>
              <a:rPr lang="en-US" sz="1600" dirty="0" err="1">
                <a:solidFill>
                  <a:schemeClr val="accent2"/>
                </a:solidFill>
                <a:latin typeface="Times New Roman" pitchFamily="18" charset="0"/>
                <a:cs typeface="Times New Roman" pitchFamily="18" charset="0"/>
              </a:rPr>
              <a:t>Dauga</a:t>
            </a:r>
            <a:r>
              <a:rPr lang="en-US" sz="1600" dirty="0">
                <a:solidFill>
                  <a:schemeClr val="accent2"/>
                </a:solidFill>
                <a:latin typeface="Times New Roman" pitchFamily="18" charset="0"/>
                <a:cs typeface="Times New Roman" pitchFamily="18" charset="0"/>
              </a:rPr>
              <a:t>, F </a:t>
            </a:r>
            <a:r>
              <a:rPr lang="en-US" sz="1600" dirty="0" err="1">
                <a:solidFill>
                  <a:schemeClr val="accent2"/>
                </a:solidFill>
                <a:latin typeface="Times New Roman" pitchFamily="18" charset="0"/>
                <a:cs typeface="Times New Roman" pitchFamily="18" charset="0"/>
              </a:rPr>
              <a:t>Daian</a:t>
            </a:r>
            <a:r>
              <a:rPr lang="en-US" sz="1600" dirty="0">
                <a:solidFill>
                  <a:schemeClr val="accent2"/>
                </a:solidFill>
                <a:latin typeface="Times New Roman" pitchFamily="18" charset="0"/>
                <a:cs typeface="Times New Roman" pitchFamily="18" charset="0"/>
              </a:rPr>
              <a:t>, </a:t>
            </a:r>
            <a:r>
              <a:rPr lang="en-US" sz="1600" u="sng" dirty="0">
                <a:solidFill>
                  <a:schemeClr val="accent2"/>
                </a:solidFill>
                <a:latin typeface="Times New Roman" pitchFamily="18" charset="0"/>
                <a:cs typeface="Times New Roman" pitchFamily="18" charset="0"/>
                <a:hlinkClick r:id="rId2"/>
              </a:rPr>
              <a:t>D </a:t>
            </a:r>
            <a:r>
              <a:rPr lang="en-US" sz="1600" u="sng" dirty="0" err="1">
                <a:solidFill>
                  <a:schemeClr val="accent2"/>
                </a:solidFill>
                <a:latin typeface="Times New Roman" pitchFamily="18" charset="0"/>
                <a:cs typeface="Times New Roman" pitchFamily="18" charset="0"/>
                <a:hlinkClick r:id="rId2"/>
              </a:rPr>
              <a:t>Sobral</a:t>
            </a:r>
            <a:r>
              <a:rPr lang="en-US" sz="1600" dirty="0">
                <a:solidFill>
                  <a:schemeClr val="accent2"/>
                </a:solidFill>
                <a:latin typeface="Times New Roman" pitchFamily="18" charset="0"/>
                <a:cs typeface="Times New Roman" pitchFamily="18" charset="0"/>
              </a:rPr>
              <a:t>, F Robin… - Genome …, 2010 - genome.cshlp.org</a:t>
            </a:r>
            <a:endParaRPr lang="en-US" sz="1600" dirty="0" smtClean="0">
              <a:solidFill>
                <a:schemeClr val="accent2"/>
              </a:solidFill>
              <a:latin typeface="Times New Roman" pitchFamily="18" charset="0"/>
              <a:cs typeface="Times New Roman" pitchFamily="18" charset="0"/>
            </a:endParaRPr>
          </a:p>
        </p:txBody>
      </p:sp>
    </p:spTree>
    <p:extLst>
      <p:ext uri="{BB962C8B-B14F-4D97-AF65-F5344CB8AC3E}">
        <p14:creationId xmlns:p14="http://schemas.microsoft.com/office/powerpoint/2010/main" val="2621963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8490" y="533400"/>
            <a:ext cx="7756263" cy="1054250"/>
          </a:xfrm>
        </p:spPr>
        <p:txBody>
          <a:bodyPr>
            <a:normAutofit fontScale="90000"/>
          </a:bodyPr>
          <a:lstStyle/>
          <a:p>
            <a:pPr algn="l"/>
            <a:r>
              <a:rPr lang="en-US" sz="2400" b="1" dirty="0" smtClean="0"/>
              <a:t>4-Aniseed </a:t>
            </a:r>
            <a:r>
              <a:rPr lang="en-US" sz="2400" b="1" dirty="0"/>
              <a:t>oil increases glucose absorption and reduces urine output in the rat</a:t>
            </a:r>
            <a:br>
              <a:rPr lang="en-US" sz="2400" b="1" dirty="0"/>
            </a:br>
            <a:endParaRPr lang="en-US" sz="2400" b="1" dirty="0"/>
          </a:p>
        </p:txBody>
      </p:sp>
      <p:sp>
        <p:nvSpPr>
          <p:cNvPr id="2" name="Content Placeholder 1"/>
          <p:cNvSpPr>
            <a:spLocks noGrp="1"/>
          </p:cNvSpPr>
          <p:nvPr>
            <p:ph idx="1"/>
          </p:nvPr>
        </p:nvSpPr>
        <p:spPr>
          <a:xfrm>
            <a:off x="699247" y="1447801"/>
            <a:ext cx="7745505" cy="4953000"/>
          </a:xfrm>
        </p:spPr>
        <p:txBody>
          <a:bodyPr>
            <a:normAutofit/>
          </a:bodyPr>
          <a:lstStyle/>
          <a:p>
            <a:pPr marL="0" indent="0" algn="just">
              <a:buNone/>
            </a:pPr>
            <a:r>
              <a:rPr lang="en-US" sz="1800" dirty="0">
                <a:latin typeface="Times New Roman" pitchFamily="18" charset="0"/>
                <a:cs typeface="Times New Roman" pitchFamily="18" charset="0"/>
              </a:rPr>
              <a:t>Hot water extracts of the seeds have been used also in folk medicine for their diuretic and laxative effect, expectorant and anti-spasmodic action, and their ability to ease intestinal colic and flatulence. The aim of this work was to study the effect of aniseed oil on transport processes through intestinal and renal epithelia and determine its mechanism of </a:t>
            </a:r>
            <a:r>
              <a:rPr lang="en-US" sz="1800" dirty="0" smtClean="0">
                <a:latin typeface="Times New Roman" pitchFamily="18" charset="0"/>
                <a:cs typeface="Times New Roman" pitchFamily="18" charset="0"/>
              </a:rPr>
              <a:t>action. </a:t>
            </a:r>
            <a:r>
              <a:rPr lang="en-US" sz="1800" dirty="0">
                <a:latin typeface="Times New Roman" pitchFamily="18" charset="0"/>
                <a:cs typeface="Times New Roman" pitchFamily="18" charset="0"/>
              </a:rPr>
              <a:t>Aniseed oil enhanced significantly glucose absorption from the rat jejunum and increased the Na</a:t>
            </a:r>
            <a:r>
              <a:rPr lang="en-US" sz="1800" baseline="30000" dirty="0">
                <a:latin typeface="Times New Roman" pitchFamily="18" charset="0"/>
                <a:cs typeface="Times New Roman" pitchFamily="18" charset="0"/>
              </a:rPr>
              <a:t>+</a:t>
            </a:r>
            <a:r>
              <a:rPr lang="en-US" sz="1800" dirty="0">
                <a:latin typeface="Times New Roman" pitchFamily="18" charset="0"/>
                <a:cs typeface="Times New Roman" pitchFamily="18" charset="0"/>
              </a:rPr>
              <a:t>-K</a:t>
            </a:r>
            <a:r>
              <a:rPr lang="en-US" sz="1800" baseline="30000" dirty="0">
                <a:latin typeface="Times New Roman" pitchFamily="18" charset="0"/>
                <a:cs typeface="Times New Roman" pitchFamily="18" charset="0"/>
              </a:rPr>
              <a:t>+</a:t>
            </a:r>
            <a:r>
              <a:rPr lang="en-US" sz="1800" dirty="0">
                <a:latin typeface="Times New Roman" pitchFamily="18" charset="0"/>
                <a:cs typeface="Times New Roman" pitchFamily="18" charset="0"/>
              </a:rPr>
              <a:t> ATPase activity in a jejunal homogenate in a dose dependent </a:t>
            </a:r>
            <a:r>
              <a:rPr lang="en-US" sz="1800" dirty="0" smtClean="0">
                <a:latin typeface="Times New Roman" pitchFamily="18" charset="0"/>
                <a:cs typeface="Times New Roman" pitchFamily="18" charset="0"/>
              </a:rPr>
              <a:t>manner.</a:t>
            </a:r>
            <a:r>
              <a:rPr lang="en-US" sz="1800" dirty="0">
                <a:latin typeface="Times New Roman" pitchFamily="18" charset="0"/>
                <a:cs typeface="Times New Roman" pitchFamily="18" charset="0"/>
              </a:rPr>
              <a:t>  It was concluded that aniseed oil increases glucose absorption by increasing the activity of the Na</a:t>
            </a:r>
            <a:r>
              <a:rPr lang="en-US" sz="1800" baseline="30000" dirty="0">
                <a:latin typeface="Times New Roman" pitchFamily="18" charset="0"/>
                <a:cs typeface="Times New Roman" pitchFamily="18" charset="0"/>
              </a:rPr>
              <a:t>+</a:t>
            </a:r>
            <a:r>
              <a:rPr lang="en-US" sz="1800" dirty="0">
                <a:latin typeface="Times New Roman" pitchFamily="18" charset="0"/>
                <a:cs typeface="Times New Roman" pitchFamily="18" charset="0"/>
              </a:rPr>
              <a:t>-K</a:t>
            </a:r>
            <a:r>
              <a:rPr lang="en-US" sz="1800" baseline="30000" dirty="0">
                <a:latin typeface="Times New Roman" pitchFamily="18" charset="0"/>
                <a:cs typeface="Times New Roman" pitchFamily="18" charset="0"/>
              </a:rPr>
              <a:t>+</a:t>
            </a:r>
            <a:r>
              <a:rPr lang="en-US" sz="1800" dirty="0">
                <a:latin typeface="Times New Roman" pitchFamily="18" charset="0"/>
                <a:cs typeface="Times New Roman" pitchFamily="18" charset="0"/>
              </a:rPr>
              <a:t> ATPase and consequently the sodium gradient needed for the sugar transport</a:t>
            </a:r>
            <a:r>
              <a:rPr lang="en-US" sz="1800" dirty="0" smtClean="0">
                <a:latin typeface="Times New Roman" pitchFamily="18" charset="0"/>
                <a:cs typeface="Times New Roman" pitchFamily="18" charset="0"/>
              </a:rPr>
              <a:t>.</a:t>
            </a:r>
          </a:p>
          <a:p>
            <a:pPr marL="0" indent="0" algn="just">
              <a:buNone/>
            </a:pPr>
            <a:r>
              <a:rPr lang="en-US" sz="1600" i="1" dirty="0">
                <a:solidFill>
                  <a:schemeClr val="accent2"/>
                </a:solidFill>
              </a:rPr>
              <a:t>SI </a:t>
            </a:r>
            <a:r>
              <a:rPr lang="en-US" sz="1600" i="1" dirty="0" err="1">
                <a:solidFill>
                  <a:schemeClr val="accent2"/>
                </a:solidFill>
              </a:rPr>
              <a:t>Kreydiyyeh</a:t>
            </a:r>
            <a:r>
              <a:rPr lang="en-US" sz="1600" i="1" dirty="0">
                <a:solidFill>
                  <a:schemeClr val="accent2"/>
                </a:solidFill>
              </a:rPr>
              <a:t>, J </a:t>
            </a:r>
            <a:r>
              <a:rPr lang="en-US" sz="1600" i="1" dirty="0" err="1">
                <a:solidFill>
                  <a:schemeClr val="accent2"/>
                </a:solidFill>
              </a:rPr>
              <a:t>Usta</a:t>
            </a:r>
            <a:r>
              <a:rPr lang="en-US" sz="1600" i="1" dirty="0">
                <a:solidFill>
                  <a:schemeClr val="accent2"/>
                </a:solidFill>
              </a:rPr>
              <a:t>, K </a:t>
            </a:r>
            <a:r>
              <a:rPr lang="en-US" sz="1600" i="1" dirty="0" err="1">
                <a:solidFill>
                  <a:schemeClr val="accent2"/>
                </a:solidFill>
              </a:rPr>
              <a:t>Knio</a:t>
            </a:r>
            <a:r>
              <a:rPr lang="en-US" sz="1600" i="1" dirty="0">
                <a:solidFill>
                  <a:schemeClr val="accent2"/>
                </a:solidFill>
              </a:rPr>
              <a:t>, S </a:t>
            </a:r>
            <a:r>
              <a:rPr lang="en-US" sz="1600" i="1" dirty="0" err="1">
                <a:solidFill>
                  <a:schemeClr val="accent2"/>
                </a:solidFill>
              </a:rPr>
              <a:t>Markossian</a:t>
            </a:r>
            <a:r>
              <a:rPr lang="en-US" sz="1600" i="1" dirty="0">
                <a:solidFill>
                  <a:schemeClr val="accent2"/>
                </a:solidFill>
              </a:rPr>
              <a:t>, S </a:t>
            </a:r>
            <a:r>
              <a:rPr lang="en-US" sz="1600" i="1" dirty="0" err="1">
                <a:solidFill>
                  <a:schemeClr val="accent2"/>
                </a:solidFill>
              </a:rPr>
              <a:t>Dagher</a:t>
            </a:r>
            <a:r>
              <a:rPr lang="en-US" sz="1600" i="1" dirty="0">
                <a:solidFill>
                  <a:schemeClr val="accent2"/>
                </a:solidFill>
              </a:rPr>
              <a:t> - Life Sciences, 2003 - Elsevier</a:t>
            </a:r>
            <a:endParaRPr lang="en-US" sz="1600" i="1" dirty="0" smtClean="0">
              <a:solidFill>
                <a:schemeClr val="accent2"/>
              </a:solidFill>
              <a:latin typeface="Times New Roman" pitchFamily="18" charset="0"/>
              <a:cs typeface="Times New Roman" pitchFamily="18" charset="0"/>
            </a:endParaRPr>
          </a:p>
          <a:p>
            <a:pPr marL="0" indent="0" algn="just">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2824198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b="1" dirty="0" smtClean="0"/>
              <a:t>5-Traditional </a:t>
            </a:r>
            <a:r>
              <a:rPr lang="en-US" sz="2800" b="1" dirty="0"/>
              <a:t>Aniseed-Flavored Spirit Drinks</a:t>
            </a:r>
            <a:endParaRPr lang="en-US" sz="2800" dirty="0"/>
          </a:p>
        </p:txBody>
      </p:sp>
      <p:sp>
        <p:nvSpPr>
          <p:cNvPr id="2" name="Content Placeholder 1"/>
          <p:cNvSpPr>
            <a:spLocks noGrp="1"/>
          </p:cNvSpPr>
          <p:nvPr>
            <p:ph idx="1"/>
          </p:nvPr>
        </p:nvSpPr>
        <p:spPr>
          <a:xfrm>
            <a:off x="699247" y="1524000"/>
            <a:ext cx="7745505" cy="4800601"/>
          </a:xfrm>
        </p:spPr>
        <p:txBody>
          <a:bodyPr>
            <a:noAutofit/>
          </a:bodyPr>
          <a:lstStyle/>
          <a:p>
            <a:pPr marL="0" indent="0" algn="just">
              <a:buNone/>
            </a:pPr>
            <a:r>
              <a:rPr lang="en-US" sz="2000" dirty="0"/>
              <a:t>Aniseed spirits are produced by the distillation of pressed fermented grapes, dregs and other fermented raw materials, flavored with aniseed </a:t>
            </a:r>
            <a:r>
              <a:rPr lang="en-US" sz="2000" dirty="0" smtClean="0"/>
              <a:t>, fennel and or </a:t>
            </a:r>
            <a:r>
              <a:rPr lang="en-US" sz="2000" dirty="0"/>
              <a:t>some other plants</a:t>
            </a:r>
            <a:r>
              <a:rPr lang="en-US" sz="2000" dirty="0" smtClean="0"/>
              <a:t>. Anise </a:t>
            </a:r>
            <a:r>
              <a:rPr lang="en-US" sz="2000" dirty="0"/>
              <a:t>seed, oil and extract can all bring a burst of flavor to baked goods and candies or enhance the aroma of soaps and skin creams</a:t>
            </a:r>
            <a:r>
              <a:rPr lang="en-US" sz="2000" dirty="0" smtClean="0"/>
              <a:t>. </a:t>
            </a:r>
            <a:r>
              <a:rPr lang="en-US" sz="2000" dirty="0"/>
              <a:t> </a:t>
            </a:r>
            <a:r>
              <a:rPr lang="en-US" sz="2000" dirty="0" smtClean="0"/>
              <a:t>There </a:t>
            </a:r>
            <a:r>
              <a:rPr lang="en-US" sz="2000" dirty="0"/>
              <a:t>are other similar aniseed spirit drinks such </a:t>
            </a:r>
            <a:r>
              <a:rPr lang="en-US" sz="2000" dirty="0" smtClean="0"/>
              <a:t>as France, Spain, Italy, Egypt, </a:t>
            </a:r>
            <a:r>
              <a:rPr lang="en-US" sz="2000" dirty="0"/>
              <a:t>and </a:t>
            </a:r>
            <a:r>
              <a:rPr lang="en-US" sz="2000" dirty="0" smtClean="0"/>
              <a:t> Syria. </a:t>
            </a:r>
            <a:r>
              <a:rPr lang="en-US" sz="2000" dirty="0"/>
              <a:t>However, there are some differences between the production processes of these spirits and their traditional use in Mediterranean culinary cultures</a:t>
            </a:r>
            <a:r>
              <a:rPr lang="en-US" sz="2000" dirty="0" smtClean="0"/>
              <a:t>.</a:t>
            </a:r>
          </a:p>
          <a:p>
            <a:pPr marL="0" indent="0" algn="just">
              <a:buNone/>
            </a:pPr>
            <a:r>
              <a:rPr lang="en-US" sz="1600" i="1" u="sng" dirty="0">
                <a:solidFill>
                  <a:schemeClr val="accent2"/>
                </a:solidFill>
                <a:latin typeface="Times New Roman" pitchFamily="18" charset="0"/>
                <a:cs typeface="Times New Roman" pitchFamily="18" charset="0"/>
                <a:hlinkClick r:id="rId2"/>
              </a:rPr>
              <a:t>RE </a:t>
            </a:r>
            <a:r>
              <a:rPr lang="en-US" sz="1600" i="1" u="sng" dirty="0" err="1">
                <a:solidFill>
                  <a:schemeClr val="accent2"/>
                </a:solidFill>
                <a:latin typeface="Times New Roman" pitchFamily="18" charset="0"/>
                <a:cs typeface="Times New Roman" pitchFamily="18" charset="0"/>
                <a:hlinkClick r:id="rId2"/>
              </a:rPr>
              <a:t>Anli</a:t>
            </a:r>
            <a:r>
              <a:rPr lang="en-US" sz="1600" i="1" dirty="0">
                <a:solidFill>
                  <a:schemeClr val="accent2"/>
                </a:solidFill>
                <a:latin typeface="Times New Roman" pitchFamily="18" charset="0"/>
                <a:cs typeface="Times New Roman" pitchFamily="18" charset="0"/>
              </a:rPr>
              <a:t>, </a:t>
            </a:r>
            <a:r>
              <a:rPr lang="en-US" sz="1600" i="1" u="sng" dirty="0">
                <a:solidFill>
                  <a:schemeClr val="accent2"/>
                </a:solidFill>
                <a:latin typeface="Times New Roman" pitchFamily="18" charset="0"/>
                <a:cs typeface="Times New Roman" pitchFamily="18" charset="0"/>
                <a:hlinkClick r:id="rId3"/>
              </a:rPr>
              <a:t>M </a:t>
            </a:r>
            <a:r>
              <a:rPr lang="en-US" sz="1600" i="1" u="sng" dirty="0" err="1">
                <a:solidFill>
                  <a:schemeClr val="accent2"/>
                </a:solidFill>
                <a:latin typeface="Times New Roman" pitchFamily="18" charset="0"/>
                <a:cs typeface="Times New Roman" pitchFamily="18" charset="0"/>
                <a:hlinkClick r:id="rId3"/>
              </a:rPr>
              <a:t>Bayram</a:t>
            </a:r>
            <a:r>
              <a:rPr lang="en-US" sz="1600" i="1" dirty="0">
                <a:solidFill>
                  <a:schemeClr val="accent2"/>
                </a:solidFill>
                <a:latin typeface="Times New Roman" pitchFamily="18" charset="0"/>
                <a:cs typeface="Times New Roman" pitchFamily="18" charset="0"/>
              </a:rPr>
              <a:t> - Food Reviews International, 2010 - Taylor &amp; Francis</a:t>
            </a:r>
          </a:p>
        </p:txBody>
      </p:sp>
    </p:spTree>
    <p:extLst>
      <p:ext uri="{BB962C8B-B14F-4D97-AF65-F5344CB8AC3E}">
        <p14:creationId xmlns:p14="http://schemas.microsoft.com/office/powerpoint/2010/main" val="188671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600200"/>
            <a:ext cx="6807850" cy="4800600"/>
          </a:xfrm>
        </p:spPr>
      </p:pic>
    </p:spTree>
    <p:extLst>
      <p:ext uri="{BB962C8B-B14F-4D97-AF65-F5344CB8AC3E}">
        <p14:creationId xmlns:p14="http://schemas.microsoft.com/office/powerpoint/2010/main" val="29332359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828800"/>
            <a:ext cx="6172200" cy="3886200"/>
          </a:xfrm>
        </p:spPr>
      </p:pic>
    </p:spTree>
    <p:extLst>
      <p:ext uri="{BB962C8B-B14F-4D97-AF65-F5344CB8AC3E}">
        <p14:creationId xmlns:p14="http://schemas.microsoft.com/office/powerpoint/2010/main" val="2219785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endParaRPr lang="en-US" dirty="0"/>
          </a:p>
        </p:txBody>
      </p:sp>
      <p:sp>
        <p:nvSpPr>
          <p:cNvPr id="3" name="Content Placeholder 2"/>
          <p:cNvSpPr>
            <a:spLocks noGrp="1"/>
          </p:cNvSpPr>
          <p:nvPr>
            <p:ph idx="1"/>
          </p:nvPr>
        </p:nvSpPr>
        <p:spPr>
          <a:xfrm>
            <a:off x="457200" y="152400"/>
            <a:ext cx="8674100" cy="6705600"/>
          </a:xfrm>
        </p:spPr>
        <p:txBody>
          <a:bodyPr>
            <a:normAutofit/>
          </a:bodyPr>
          <a:lstStyle/>
          <a:p>
            <a:pPr marL="0" indent="0" algn="ctr">
              <a:buNone/>
            </a:pPr>
            <a:endParaRPr lang="en-US" b="1" dirty="0"/>
          </a:p>
          <a:p>
            <a:pPr marL="0" indent="0" algn="ctr">
              <a:buNone/>
            </a:pPr>
            <a:endParaRPr lang="en-US" b="1" dirty="0" smtClean="0"/>
          </a:p>
          <a:p>
            <a:pPr marL="0" indent="0" algn="ctr">
              <a:buNone/>
            </a:pPr>
            <a:endParaRPr lang="en-US" b="1" dirty="0"/>
          </a:p>
          <a:p>
            <a:pPr marL="0" indent="0">
              <a:buNone/>
            </a:pPr>
            <a:r>
              <a:rPr lang="en-US" dirty="0" smtClean="0"/>
              <a:t> </a:t>
            </a:r>
            <a:r>
              <a:rPr lang="en-US" dirty="0">
                <a:solidFill>
                  <a:srgbClr val="FF0000"/>
                </a:solidFill>
              </a:rPr>
              <a:t>Aniseed </a:t>
            </a:r>
            <a:r>
              <a:rPr lang="en-US" dirty="0"/>
              <a:t>                                            </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1752600"/>
            <a:ext cx="3276600" cy="4267200"/>
          </a:xfrm>
          <a:prstGeom prst="rect">
            <a:avLst/>
          </a:prstGeom>
        </p:spPr>
      </p:pic>
    </p:spTree>
    <p:extLst>
      <p:ext uri="{BB962C8B-B14F-4D97-AF65-F5344CB8AC3E}">
        <p14:creationId xmlns:p14="http://schemas.microsoft.com/office/powerpoint/2010/main" val="1880887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000" dirty="0" smtClean="0"/>
              <a:t>Aniseed</a:t>
            </a:r>
            <a:endParaRPr lang="en-US" sz="6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828800"/>
            <a:ext cx="3276600" cy="425926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752600"/>
            <a:ext cx="3276600" cy="4267200"/>
          </a:xfrm>
          <a:prstGeom prst="rect">
            <a:avLst/>
          </a:prstGeom>
        </p:spPr>
      </p:pic>
    </p:spTree>
    <p:extLst>
      <p:ext uri="{BB962C8B-B14F-4D97-AF65-F5344CB8AC3E}">
        <p14:creationId xmlns:p14="http://schemas.microsoft.com/office/powerpoint/2010/main" val="112065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Contents</a:t>
            </a:r>
            <a:endParaRPr lang="en-US" sz="5400" dirty="0"/>
          </a:p>
        </p:txBody>
      </p:sp>
      <p:sp>
        <p:nvSpPr>
          <p:cNvPr id="3" name="Content Placeholder 2"/>
          <p:cNvSpPr>
            <a:spLocks noGrp="1"/>
          </p:cNvSpPr>
          <p:nvPr>
            <p:ph idx="1"/>
          </p:nvPr>
        </p:nvSpPr>
        <p:spPr/>
        <p:txBody>
          <a:bodyPr/>
          <a:lstStyle/>
          <a:p>
            <a:r>
              <a:rPr lang="en-US" dirty="0" smtClean="0"/>
              <a:t> Habitat </a:t>
            </a:r>
          </a:p>
          <a:p>
            <a:r>
              <a:rPr lang="en-US" dirty="0" smtClean="0"/>
              <a:t> Synonyms </a:t>
            </a:r>
          </a:p>
          <a:p>
            <a:r>
              <a:rPr lang="en-US" dirty="0"/>
              <a:t> </a:t>
            </a:r>
            <a:r>
              <a:rPr lang="en-US" dirty="0" smtClean="0"/>
              <a:t>Cultivation </a:t>
            </a:r>
          </a:p>
          <a:p>
            <a:r>
              <a:rPr lang="en-US" dirty="0" smtClean="0"/>
              <a:t>Formula </a:t>
            </a:r>
          </a:p>
          <a:p>
            <a:r>
              <a:rPr lang="en-US" dirty="0"/>
              <a:t> </a:t>
            </a:r>
            <a:r>
              <a:rPr lang="en-US" dirty="0" smtClean="0"/>
              <a:t>Traditional uses </a:t>
            </a:r>
          </a:p>
          <a:p>
            <a:r>
              <a:rPr lang="en-US" dirty="0"/>
              <a:t> </a:t>
            </a:r>
            <a:r>
              <a:rPr lang="en-US" dirty="0" smtClean="0"/>
              <a:t>Development and research</a:t>
            </a:r>
            <a:endParaRPr lang="en-US" dirty="0"/>
          </a:p>
        </p:txBody>
      </p:sp>
    </p:spTree>
    <p:extLst>
      <p:ext uri="{BB962C8B-B14F-4D97-AF65-F5344CB8AC3E}">
        <p14:creationId xmlns:p14="http://schemas.microsoft.com/office/powerpoint/2010/main" val="3965392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Habitat</a:t>
            </a:r>
            <a:endParaRPr lang="en-US" sz="5400" dirty="0"/>
          </a:p>
        </p:txBody>
      </p:sp>
      <p:sp>
        <p:nvSpPr>
          <p:cNvPr id="3" name="Content Placeholder 2"/>
          <p:cNvSpPr>
            <a:spLocks noGrp="1"/>
          </p:cNvSpPr>
          <p:nvPr>
            <p:ph idx="1"/>
          </p:nvPr>
        </p:nvSpPr>
        <p:spPr>
          <a:xfrm>
            <a:off x="699247" y="1752601"/>
            <a:ext cx="7745505" cy="4953000"/>
          </a:xfrm>
        </p:spPr>
        <p:txBody>
          <a:bodyPr>
            <a:normAutofit/>
          </a:bodyPr>
          <a:lstStyle/>
          <a:p>
            <a:r>
              <a:rPr lang="en-US" dirty="0" smtClean="0"/>
              <a:t>Aniseed is a flowering plant in the family of Apiaceace </a:t>
            </a:r>
          </a:p>
          <a:p>
            <a:r>
              <a:rPr lang="en-US" dirty="0" smtClean="0"/>
              <a:t>Aniseed has a white flower and yellow brown or green brown fruit </a:t>
            </a:r>
          </a:p>
          <a:p>
            <a:r>
              <a:rPr lang="en-US" dirty="0" smtClean="0"/>
              <a:t>It contain less than 2% of essential oils</a:t>
            </a:r>
            <a:endParaRPr lang="en-US" dirty="0"/>
          </a:p>
        </p:txBody>
      </p:sp>
    </p:spTree>
    <p:extLst>
      <p:ext uri="{BB962C8B-B14F-4D97-AF65-F5344CB8AC3E}">
        <p14:creationId xmlns:p14="http://schemas.microsoft.com/office/powerpoint/2010/main" val="1406868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Synonyms</a:t>
            </a:r>
            <a:endParaRPr lang="en-US" dirty="0"/>
          </a:p>
        </p:txBody>
      </p:sp>
      <p:sp>
        <p:nvSpPr>
          <p:cNvPr id="3" name="Content Placeholder 2"/>
          <p:cNvSpPr>
            <a:spLocks noGrp="1"/>
          </p:cNvSpPr>
          <p:nvPr>
            <p:ph idx="1"/>
          </p:nvPr>
        </p:nvSpPr>
        <p:spPr>
          <a:xfrm>
            <a:off x="699247" y="1524001"/>
            <a:ext cx="7745505" cy="5181600"/>
          </a:xfrm>
        </p:spPr>
        <p:txBody>
          <a:bodyPr/>
          <a:lstStyle/>
          <a:p>
            <a:r>
              <a:rPr lang="en-US" dirty="0"/>
              <a:t>Pimpinella anisum</a:t>
            </a:r>
            <a:r>
              <a:rPr lang="en-US" dirty="0" smtClean="0"/>
              <a:t>,</a:t>
            </a:r>
          </a:p>
          <a:p>
            <a:r>
              <a:rPr lang="en-US" dirty="0" smtClean="0"/>
              <a:t>Aniseed</a:t>
            </a:r>
            <a:r>
              <a:rPr lang="en-US" dirty="0"/>
              <a:t>, </a:t>
            </a:r>
            <a:endParaRPr lang="en-US" dirty="0" smtClean="0"/>
          </a:p>
          <a:p>
            <a:r>
              <a:rPr lang="en-US" dirty="0"/>
              <a:t>S</a:t>
            </a:r>
            <a:r>
              <a:rPr lang="en-US" dirty="0" smtClean="0"/>
              <a:t>weet </a:t>
            </a:r>
            <a:r>
              <a:rPr lang="en-US" dirty="0"/>
              <a:t>cumin</a:t>
            </a:r>
            <a:endParaRPr lang="en-US" dirty="0" smtClean="0"/>
          </a:p>
          <a:p>
            <a:r>
              <a:rPr lang="en-US" b="1" i="1" u="sng" dirty="0" smtClean="0"/>
              <a:t>Common names</a:t>
            </a:r>
            <a:r>
              <a:rPr lang="en-US" u="sng" dirty="0" smtClean="0"/>
              <a:t>:</a:t>
            </a:r>
          </a:p>
          <a:p>
            <a:r>
              <a:rPr lang="en-US" dirty="0" err="1"/>
              <a:t>Choti</a:t>
            </a:r>
            <a:r>
              <a:rPr lang="en-US" dirty="0"/>
              <a:t> </a:t>
            </a:r>
            <a:r>
              <a:rPr lang="en-US" dirty="0" err="1"/>
              <a:t>saunf</a:t>
            </a:r>
            <a:r>
              <a:rPr lang="en-US" dirty="0" smtClean="0"/>
              <a:t> in </a:t>
            </a:r>
            <a:r>
              <a:rPr lang="en-US" dirty="0"/>
              <a:t>B</a:t>
            </a:r>
            <a:r>
              <a:rPr lang="en-US" dirty="0" smtClean="0"/>
              <a:t>engali and Hindi </a:t>
            </a:r>
          </a:p>
          <a:p>
            <a:r>
              <a:rPr lang="en-US" dirty="0" err="1" smtClean="0"/>
              <a:t>Anisuan</a:t>
            </a:r>
            <a:r>
              <a:rPr lang="en-US" dirty="0" smtClean="0"/>
              <a:t> in Urdu</a:t>
            </a:r>
            <a:endParaRPr lang="en-US" dirty="0"/>
          </a:p>
        </p:txBody>
      </p:sp>
    </p:spTree>
    <p:extLst>
      <p:ext uri="{BB962C8B-B14F-4D97-AF65-F5344CB8AC3E}">
        <p14:creationId xmlns:p14="http://schemas.microsoft.com/office/powerpoint/2010/main" val="3681278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Cultivation</a:t>
            </a:r>
            <a:endParaRPr lang="en-US" sz="5400" dirty="0"/>
          </a:p>
        </p:txBody>
      </p:sp>
      <p:sp>
        <p:nvSpPr>
          <p:cNvPr id="3" name="Content Placeholder 2"/>
          <p:cNvSpPr>
            <a:spLocks noGrp="1"/>
          </p:cNvSpPr>
          <p:nvPr>
            <p:ph idx="1"/>
          </p:nvPr>
        </p:nvSpPr>
        <p:spPr>
          <a:xfrm>
            <a:off x="699247" y="1524001"/>
            <a:ext cx="7745505" cy="5105400"/>
          </a:xfrm>
        </p:spPr>
        <p:txBody>
          <a:bodyPr/>
          <a:lstStyle/>
          <a:p>
            <a:r>
              <a:rPr lang="en-US" dirty="0"/>
              <a:t> </a:t>
            </a:r>
            <a:r>
              <a:rPr lang="en-US" dirty="0" smtClean="0"/>
              <a:t>Aniseed is the oldest spices used by the people, being cultivated in Egypt and later in Greece, Rome and Middle East.</a:t>
            </a:r>
          </a:p>
          <a:p>
            <a:r>
              <a:rPr lang="en-US" dirty="0" smtClean="0"/>
              <a:t>Aniseed</a:t>
            </a:r>
            <a:r>
              <a:rPr lang="en-US" dirty="0"/>
              <a:t> plants need full sun and well-drained soil</a:t>
            </a:r>
            <a:r>
              <a:rPr lang="en-US" dirty="0" smtClean="0"/>
              <a:t>.</a:t>
            </a:r>
          </a:p>
          <a:p>
            <a:r>
              <a:rPr lang="en-US" dirty="0" smtClean="0"/>
              <a:t>Aniseed </a:t>
            </a:r>
            <a:r>
              <a:rPr lang="en-US" dirty="0"/>
              <a:t> requires a fairly alkaline soil pH of 6.3 to </a:t>
            </a:r>
            <a:r>
              <a:rPr lang="en-US" dirty="0" smtClean="0"/>
              <a:t>7.0</a:t>
            </a:r>
          </a:p>
          <a:p>
            <a:endParaRPr lang="en-US" dirty="0"/>
          </a:p>
        </p:txBody>
      </p:sp>
    </p:spTree>
    <p:extLst>
      <p:ext uri="{BB962C8B-B14F-4D97-AF65-F5344CB8AC3E}">
        <p14:creationId xmlns:p14="http://schemas.microsoft.com/office/powerpoint/2010/main" val="3263192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US" dirty="0"/>
          </a:p>
        </p:txBody>
      </p:sp>
      <p:sp>
        <p:nvSpPr>
          <p:cNvPr id="3" name="Content Placeholder 2"/>
          <p:cNvSpPr>
            <a:spLocks noGrp="1"/>
          </p:cNvSpPr>
          <p:nvPr>
            <p:ph idx="1"/>
          </p:nvPr>
        </p:nvSpPr>
        <p:spPr>
          <a:xfrm>
            <a:off x="699247" y="1752600"/>
            <a:ext cx="7987553" cy="4648200"/>
          </a:xfrm>
        </p:spPr>
        <p:txBody>
          <a:bodyPr>
            <a:normAutofit/>
          </a:bodyPr>
          <a:lstStyle/>
          <a:p>
            <a:r>
              <a:rPr lang="en-US" dirty="0" smtClean="0"/>
              <a:t>Kingdom = Plantae</a:t>
            </a:r>
          </a:p>
          <a:p>
            <a:r>
              <a:rPr lang="en-US" dirty="0" smtClean="0"/>
              <a:t>Division = Magnoliophyta</a:t>
            </a:r>
          </a:p>
          <a:p>
            <a:r>
              <a:rPr lang="en-US" dirty="0" smtClean="0"/>
              <a:t>Class </a:t>
            </a:r>
            <a:r>
              <a:rPr lang="en-US" dirty="0"/>
              <a:t>= Magnoliophyta</a:t>
            </a:r>
          </a:p>
          <a:p>
            <a:r>
              <a:rPr lang="en-US" dirty="0" smtClean="0"/>
              <a:t>Order = Apiales</a:t>
            </a:r>
          </a:p>
          <a:p>
            <a:r>
              <a:rPr lang="en-US" dirty="0" smtClean="0"/>
              <a:t>Family = Apiaceae</a:t>
            </a:r>
          </a:p>
          <a:p>
            <a:r>
              <a:rPr lang="en-US" dirty="0" smtClean="0"/>
              <a:t>Gene = Pimpinella</a:t>
            </a:r>
          </a:p>
          <a:p>
            <a:r>
              <a:rPr lang="en-US" dirty="0" smtClean="0"/>
              <a:t>Species = P. anisum</a:t>
            </a:r>
          </a:p>
          <a:p>
            <a:endParaRPr lang="en-US" dirty="0"/>
          </a:p>
          <a:p>
            <a:endParaRPr lang="en-US" dirty="0" smtClean="0"/>
          </a:p>
        </p:txBody>
      </p:sp>
    </p:spTree>
    <p:extLst>
      <p:ext uri="{BB962C8B-B14F-4D97-AF65-F5344CB8AC3E}">
        <p14:creationId xmlns:p14="http://schemas.microsoft.com/office/powerpoint/2010/main" val="26004096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Formula</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1752600"/>
            <a:ext cx="4419600" cy="4324171"/>
          </a:xfrm>
        </p:spPr>
      </p:pic>
    </p:spTree>
    <p:extLst>
      <p:ext uri="{BB962C8B-B14F-4D97-AF65-F5344CB8AC3E}">
        <p14:creationId xmlns:p14="http://schemas.microsoft.com/office/powerpoint/2010/main" val="3003012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2874</TotalTime>
  <Words>757</Words>
  <Application>Microsoft Office PowerPoint</Application>
  <PresentationFormat>On-screen Show (4:3)</PresentationFormat>
  <Paragraphs>62</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Office Theme</vt:lpstr>
      <vt:lpstr>PowerPoint Presentation</vt:lpstr>
      <vt:lpstr>PowerPoint Presentation</vt:lpstr>
      <vt:lpstr>Aniseed</vt:lpstr>
      <vt:lpstr>Contents</vt:lpstr>
      <vt:lpstr>Habitat</vt:lpstr>
      <vt:lpstr>Synonyms</vt:lpstr>
      <vt:lpstr>Cultivation</vt:lpstr>
      <vt:lpstr>Classification</vt:lpstr>
      <vt:lpstr>Formula</vt:lpstr>
      <vt:lpstr>Traditional uses</vt:lpstr>
      <vt:lpstr>Traditional  Use</vt:lpstr>
      <vt:lpstr>Development and research</vt:lpstr>
      <vt:lpstr>    2- Supercritical Extraction of Essential Oil from Aniseed Using CO2:  Solubility, Kinetics, and Composition Data . </vt:lpstr>
      <vt:lpstr> 3- The ANISEED database: Digital representation, formalization, and elucidation of a chordate developmental program</vt:lpstr>
      <vt:lpstr>4-Aniseed oil increases glucose absorption and reduces urine output in the rat </vt:lpstr>
      <vt:lpstr>5-Traditional Aniseed-Flavored Spirit Drinks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Grace</dc:creator>
  <cp:lastModifiedBy>MALIK YOUNAS IMRAN</cp:lastModifiedBy>
  <cp:revision>60</cp:revision>
  <dcterms:created xsi:type="dcterms:W3CDTF">2020-03-04T17:11:41Z</dcterms:created>
  <dcterms:modified xsi:type="dcterms:W3CDTF">2020-04-01T12:13:42Z</dcterms:modified>
</cp:coreProperties>
</file>